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hyperlink" Target="http://edufuture.biz/index.php?title=%D0%A4%D0%B0%D0%B9%D0%BB:08022011_4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dufuture.biz/index.php?title=%D0%A4%D0%B0%D0%B9%D0%BB:08022011_6.png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://edufuture.biz/index.php?title=%D0%A4%D0%B0%D0%B9%D0%BB:08022011_5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edufuture.biz/index.php?title=%D0%A4%D0%B0%D0%B9%D0%BB:08022011_9.pn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edufuture.biz/index.php?title=%D0%A4%D0%B0%D0%B9%D0%BB:08022011_11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dufuture.biz/index.php?title=%D0%A4%D0%B0%D0%B9%D0%BB:08022011_1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Админ\Desktop\img_user_file_556b248ced590_3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2071701"/>
          </a:xfrm>
        </p:spPr>
        <p:txBody>
          <a:bodyPr/>
          <a:lstStyle/>
          <a:p>
            <a:r>
              <a:rPr lang="ru-RU" dirty="0" smtClean="0"/>
              <a:t>Описанная окружность около треугольника.</a:t>
            </a:r>
            <a:endParaRPr lang="ru-RU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500298" y="2928934"/>
            <a:ext cx="4000528" cy="3379791"/>
            <a:chOff x="1837" y="1752"/>
            <a:chExt cx="1936" cy="1859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837" y="1752"/>
              <a:ext cx="1936" cy="1859"/>
            </a:xfrm>
            <a:prstGeom prst="ellipse">
              <a:avLst/>
            </a:prstGeom>
            <a:solidFill>
              <a:srgbClr val="EEB0D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2018" y="1752"/>
              <a:ext cx="1588" cy="1451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757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Окружность называют описанной около треугольника, если она проходит через все вершины этого треугольника 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500298" y="3143248"/>
            <a:ext cx="3429024" cy="3286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3143240" y="3500438"/>
            <a:ext cx="2286016" cy="250033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00298" y="3000372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А</a:t>
            </a:r>
            <a:endParaRPr lang="ru-R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429256" y="5929330"/>
            <a:ext cx="85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В</a:t>
            </a:r>
            <a:endParaRPr lang="ru-RU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2571736" y="592933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</a:t>
            </a:r>
            <a:endParaRPr lang="ru-RU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0" y="500042"/>
            <a:ext cx="8530412" cy="4857784"/>
            <a:chOff x="204" y="899"/>
            <a:chExt cx="4991" cy="2440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509" y="899"/>
              <a:ext cx="4686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</a:rPr>
                <a:t>На каком рисунке окружность описана около треугольника:</a:t>
              </a:r>
            </a:p>
          </p:txBody>
        </p:sp>
        <p:grpSp>
          <p:nvGrpSpPr>
            <p:cNvPr id="5" name="Group 32"/>
            <p:cNvGrpSpPr>
              <a:grpSpLocks/>
            </p:cNvGrpSpPr>
            <p:nvPr/>
          </p:nvGrpSpPr>
          <p:grpSpPr bwMode="auto">
            <a:xfrm>
              <a:off x="204" y="1207"/>
              <a:ext cx="1348" cy="1044"/>
              <a:chOff x="204" y="1207"/>
              <a:chExt cx="1348" cy="1044"/>
            </a:xfrm>
          </p:grpSpPr>
          <p:sp>
            <p:nvSpPr>
              <p:cNvPr id="26" name="Oval 5"/>
              <p:cNvSpPr>
                <a:spLocks noChangeArrowheads="1"/>
              </p:cNvSpPr>
              <p:nvPr/>
            </p:nvSpPr>
            <p:spPr bwMode="auto">
              <a:xfrm>
                <a:off x="567" y="1344"/>
                <a:ext cx="985" cy="90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AutoShape 12"/>
              <p:cNvSpPr>
                <a:spLocks noChangeArrowheads="1"/>
              </p:cNvSpPr>
              <p:nvPr/>
            </p:nvSpPr>
            <p:spPr bwMode="auto">
              <a:xfrm>
                <a:off x="703" y="1480"/>
                <a:ext cx="666" cy="544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" name="Text Box 24"/>
              <p:cNvSpPr txBox="1">
                <a:spLocks noChangeArrowheads="1"/>
              </p:cNvSpPr>
              <p:nvPr/>
            </p:nvSpPr>
            <p:spPr bwMode="auto">
              <a:xfrm>
                <a:off x="204" y="1207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1)</a:t>
                </a:r>
              </a:p>
            </p:txBody>
          </p:sp>
        </p:grpSp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1746" y="1207"/>
              <a:ext cx="1678" cy="907"/>
              <a:chOff x="1746" y="1207"/>
              <a:chExt cx="1678" cy="907"/>
            </a:xfrm>
          </p:grpSpPr>
          <p:sp>
            <p:nvSpPr>
              <p:cNvPr id="23" name="Oval 9"/>
              <p:cNvSpPr>
                <a:spLocks noChangeArrowheads="1"/>
              </p:cNvSpPr>
              <p:nvPr/>
            </p:nvSpPr>
            <p:spPr bwMode="auto">
              <a:xfrm>
                <a:off x="2109" y="1207"/>
                <a:ext cx="985" cy="90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AutoShape 23"/>
              <p:cNvSpPr>
                <a:spLocks noChangeArrowheads="1"/>
              </p:cNvSpPr>
              <p:nvPr/>
            </p:nvSpPr>
            <p:spPr bwMode="auto">
              <a:xfrm>
                <a:off x="2290" y="1298"/>
                <a:ext cx="1134" cy="771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" name="Text Box 25"/>
              <p:cNvSpPr txBox="1">
                <a:spLocks noChangeArrowheads="1"/>
              </p:cNvSpPr>
              <p:nvPr/>
            </p:nvSpPr>
            <p:spPr bwMode="auto">
              <a:xfrm>
                <a:off x="1746" y="1253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2)</a:t>
                </a:r>
              </a:p>
            </p:txBody>
          </p:sp>
        </p:grpSp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3560" y="1207"/>
              <a:ext cx="1303" cy="907"/>
              <a:chOff x="3560" y="1207"/>
              <a:chExt cx="1303" cy="907"/>
            </a:xfrm>
          </p:grpSpPr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3878" y="1207"/>
                <a:ext cx="985" cy="90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AutoShape 15"/>
              <p:cNvSpPr>
                <a:spLocks noChangeArrowheads="1"/>
              </p:cNvSpPr>
              <p:nvPr/>
            </p:nvSpPr>
            <p:spPr bwMode="auto">
              <a:xfrm>
                <a:off x="4014" y="1344"/>
                <a:ext cx="680" cy="635"/>
              </a:xfrm>
              <a:prstGeom prst="rtTriangle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" name="Text Box 26"/>
              <p:cNvSpPr txBox="1">
                <a:spLocks noChangeArrowheads="1"/>
              </p:cNvSpPr>
              <p:nvPr/>
            </p:nvSpPr>
            <p:spPr bwMode="auto">
              <a:xfrm>
                <a:off x="3560" y="1298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3)</a:t>
                </a:r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930" y="2432"/>
              <a:ext cx="1347" cy="907"/>
              <a:chOff x="930" y="2432"/>
              <a:chExt cx="1347" cy="907"/>
            </a:xfrm>
          </p:grpSpPr>
          <p:sp>
            <p:nvSpPr>
              <p:cNvPr id="17" name="Oval 10"/>
              <p:cNvSpPr>
                <a:spLocks noChangeArrowheads="1"/>
              </p:cNvSpPr>
              <p:nvPr/>
            </p:nvSpPr>
            <p:spPr bwMode="auto">
              <a:xfrm>
                <a:off x="1292" y="2432"/>
                <a:ext cx="985" cy="90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AutoShape 13"/>
              <p:cNvSpPr>
                <a:spLocks noChangeArrowheads="1"/>
              </p:cNvSpPr>
              <p:nvPr/>
            </p:nvSpPr>
            <p:spPr bwMode="auto">
              <a:xfrm>
                <a:off x="1474" y="2659"/>
                <a:ext cx="666" cy="544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Text Box 27"/>
              <p:cNvSpPr txBox="1">
                <a:spLocks noChangeArrowheads="1"/>
              </p:cNvSpPr>
              <p:nvPr/>
            </p:nvSpPr>
            <p:spPr bwMode="auto">
              <a:xfrm>
                <a:off x="930" y="2523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4)</a:t>
                </a:r>
              </a:p>
            </p:txBody>
          </p:sp>
        </p:grpSp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2744" y="2387"/>
              <a:ext cx="1393" cy="907"/>
              <a:chOff x="2744" y="2387"/>
              <a:chExt cx="1393" cy="907"/>
            </a:xfrm>
          </p:grpSpPr>
          <p:sp>
            <p:nvSpPr>
              <p:cNvPr id="10" name="Oval 11"/>
              <p:cNvSpPr>
                <a:spLocks noChangeArrowheads="1"/>
              </p:cNvSpPr>
              <p:nvPr/>
            </p:nvSpPr>
            <p:spPr bwMode="auto">
              <a:xfrm>
                <a:off x="3152" y="2387"/>
                <a:ext cx="985" cy="907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1" name="Group 21"/>
              <p:cNvGrpSpPr>
                <a:grpSpLocks/>
              </p:cNvGrpSpPr>
              <p:nvPr/>
            </p:nvGrpSpPr>
            <p:grpSpPr bwMode="auto">
              <a:xfrm>
                <a:off x="3152" y="2704"/>
                <a:ext cx="680" cy="363"/>
                <a:chOff x="3198" y="2931"/>
                <a:chExt cx="680" cy="363"/>
              </a:xfrm>
            </p:grpSpPr>
            <p:sp>
              <p:nvSpPr>
                <p:cNvPr id="13" name="Line 17"/>
                <p:cNvSpPr>
                  <a:spLocks noChangeShapeType="1"/>
                </p:cNvSpPr>
                <p:nvPr/>
              </p:nvSpPr>
              <p:spPr bwMode="auto">
                <a:xfrm>
                  <a:off x="3651" y="2931"/>
                  <a:ext cx="227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4" name="Group 20"/>
                <p:cNvGrpSpPr>
                  <a:grpSpLocks/>
                </p:cNvGrpSpPr>
                <p:nvPr/>
              </p:nvGrpSpPr>
              <p:grpSpPr bwMode="auto">
                <a:xfrm>
                  <a:off x="3198" y="2931"/>
                  <a:ext cx="680" cy="363"/>
                  <a:chOff x="3198" y="2931"/>
                  <a:chExt cx="680" cy="363"/>
                </a:xfrm>
              </p:grpSpPr>
              <p:sp>
                <p:nvSpPr>
                  <p:cNvPr id="15" name="Line 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98" y="2931"/>
                    <a:ext cx="453" cy="27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198" y="3203"/>
                    <a:ext cx="680" cy="9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2" name="Text Box 28"/>
              <p:cNvSpPr txBox="1">
                <a:spLocks noChangeArrowheads="1"/>
              </p:cNvSpPr>
              <p:nvPr/>
            </p:nvSpPr>
            <p:spPr bwMode="auto">
              <a:xfrm>
                <a:off x="2744" y="2568"/>
                <a:ext cx="31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/>
                  <a:t>5)</a:t>
                </a: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357158" y="5786454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Если окружность описана около треугольника,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 то треугольник вписан в окружность.</a:t>
            </a:r>
            <a:endParaRPr lang="ru-RU" sz="24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2879725" y="2097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167063" y="24923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1026" name="Picture 2" descr="C:\Users\Админ\Desktop\img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Теорема.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</a:rPr>
              <a:t>Около треугольника можно описать окружность,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Arial" charset="0"/>
              </a:rPr>
              <a:t>                и притом только одну.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6248" y="1071546"/>
            <a:ext cx="4143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Дано:     АВС</a:t>
            </a:r>
          </a:p>
          <a:p>
            <a:r>
              <a:rPr lang="ru-RU" dirty="0" smtClean="0"/>
              <a:t>Доказать: существует </a:t>
            </a:r>
            <a:r>
              <a:rPr lang="ru-RU" dirty="0" err="1" smtClean="0"/>
              <a:t>Окр</a:t>
            </a:r>
            <a:r>
              <a:rPr lang="ru-RU" dirty="0" smtClean="0"/>
              <a:t>.(О; </a:t>
            </a:r>
            <a:r>
              <a:rPr lang="en-US" dirty="0" smtClean="0"/>
              <a:t>r)</a:t>
            </a:r>
            <a:r>
              <a:rPr lang="ru-RU" dirty="0" smtClean="0"/>
              <a:t>, </a:t>
            </a:r>
          </a:p>
          <a:p>
            <a:r>
              <a:rPr lang="ru-RU" dirty="0" smtClean="0"/>
              <a:t>              описанная около     АВС.</a:t>
            </a:r>
            <a:endParaRPr lang="ru-RU" dirty="0"/>
          </a:p>
        </p:txBody>
      </p:sp>
      <p:sp>
        <p:nvSpPr>
          <p:cNvPr id="4" name="AutoShape 34"/>
          <p:cNvSpPr>
            <a:spLocks noChangeArrowheads="1"/>
          </p:cNvSpPr>
          <p:nvPr/>
        </p:nvSpPr>
        <p:spPr bwMode="auto">
          <a:xfrm>
            <a:off x="5000628" y="1214422"/>
            <a:ext cx="193675" cy="1444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34"/>
          <p:cNvSpPr>
            <a:spLocks noChangeArrowheads="1"/>
          </p:cNvSpPr>
          <p:nvPr/>
        </p:nvSpPr>
        <p:spPr bwMode="auto">
          <a:xfrm>
            <a:off x="6786578" y="1714488"/>
            <a:ext cx="193675" cy="1444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80057" y="1928802"/>
            <a:ext cx="1783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Доказательство: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2357431"/>
            <a:ext cx="6143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Проведём серединные перпендикуляры</a:t>
            </a:r>
          </a:p>
          <a:p>
            <a:r>
              <a:rPr lang="ru-RU" dirty="0" smtClean="0"/>
              <a:t>к сторонам АВ, ВС, АС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3071810"/>
            <a:ext cx="61436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 свойству серединных перпендикуляров к сторонам треугольника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ru-RU" dirty="0" smtClean="0"/>
              <a:t>замечательная точка треугольника):</a:t>
            </a:r>
          </a:p>
          <a:p>
            <a:r>
              <a:rPr lang="ru-RU" dirty="0" smtClean="0"/>
              <a:t>они пересекаются в одной точке – О, для которой ОА = ОВ = ОС.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4500570"/>
            <a:ext cx="6215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Т. е. все вершины треугольника равноудалены от точки О, значит,</a:t>
            </a:r>
          </a:p>
          <a:p>
            <a:r>
              <a:rPr lang="ru-RU" dirty="0" smtClean="0"/>
              <a:t>они лежат на окружности с центром 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5429264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Значит, окружность описана около треугольника АВС.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8596" y="1357299"/>
            <a:ext cx="2286016" cy="2428892"/>
            <a:chOff x="476" y="2849"/>
            <a:chExt cx="1180" cy="1219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476" y="2976"/>
              <a:ext cx="1180" cy="1075"/>
              <a:chOff x="2154" y="1616"/>
              <a:chExt cx="1180" cy="1075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154" y="1616"/>
                <a:ext cx="1180" cy="1075"/>
                <a:chOff x="2154" y="1616"/>
                <a:chExt cx="1180" cy="1075"/>
              </a:xfrm>
            </p:grpSpPr>
            <p:sp>
              <p:nvSpPr>
                <p:cNvPr id="14" name="Oval 9"/>
                <p:cNvSpPr>
                  <a:spLocks noChangeArrowheads="1"/>
                </p:cNvSpPr>
                <p:nvPr/>
              </p:nvSpPr>
              <p:spPr bwMode="auto">
                <a:xfrm>
                  <a:off x="2154" y="1616"/>
                  <a:ext cx="1180" cy="1075"/>
                </a:xfrm>
                <a:prstGeom prst="ellipse">
                  <a:avLst/>
                </a:prstGeom>
                <a:solidFill>
                  <a:schemeClr val="accent1"/>
                </a:solidFill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" name="AutoShape 10"/>
                <p:cNvSpPr>
                  <a:spLocks noChangeArrowheads="1"/>
                </p:cNvSpPr>
                <p:nvPr/>
              </p:nvSpPr>
              <p:spPr bwMode="auto">
                <a:xfrm>
                  <a:off x="2381" y="1752"/>
                  <a:ext cx="726" cy="816"/>
                </a:xfrm>
                <a:prstGeom prst="rtTriangle">
                  <a:avLst/>
                </a:prstGeom>
                <a:solidFill>
                  <a:schemeClr val="accent1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" name="Oval 11"/>
                <p:cNvSpPr>
                  <a:spLocks noChangeArrowheads="1"/>
                </p:cNvSpPr>
                <p:nvPr/>
              </p:nvSpPr>
              <p:spPr bwMode="auto">
                <a:xfrm>
                  <a:off x="2699" y="2115"/>
                  <a:ext cx="44" cy="45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2699" y="1933"/>
                <a:ext cx="229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O</a:t>
                </a: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Text Box 13"/>
              <p:cNvSpPr txBox="1">
                <a:spLocks noChangeArrowheads="1"/>
              </p:cNvSpPr>
              <p:nvPr/>
            </p:nvSpPr>
            <p:spPr bwMode="auto">
              <a:xfrm>
                <a:off x="2867" y="2124"/>
                <a:ext cx="2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R</a:t>
                </a:r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 Box 14"/>
              <p:cNvSpPr txBox="1">
                <a:spLocks noChangeArrowheads="1"/>
              </p:cNvSpPr>
              <p:nvPr/>
            </p:nvSpPr>
            <p:spPr bwMode="auto">
              <a:xfrm>
                <a:off x="2517" y="1797"/>
                <a:ext cx="2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R</a:t>
                </a:r>
                <a:endParaRPr lang="ru-RU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2381" y="2432"/>
                <a:ext cx="136" cy="136"/>
                <a:chOff x="2381" y="2432"/>
                <a:chExt cx="136" cy="136"/>
              </a:xfrm>
            </p:grpSpPr>
            <p:sp>
              <p:nvSpPr>
                <p:cNvPr id="12" name="Line 16"/>
                <p:cNvSpPr>
                  <a:spLocks noChangeShapeType="1"/>
                </p:cNvSpPr>
                <p:nvPr/>
              </p:nvSpPr>
              <p:spPr bwMode="auto">
                <a:xfrm>
                  <a:off x="2381" y="2432"/>
                  <a:ext cx="13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" name="Line 17"/>
                <p:cNvSpPr>
                  <a:spLocks noChangeShapeType="1"/>
                </p:cNvSpPr>
                <p:nvPr/>
              </p:nvSpPr>
              <p:spPr bwMode="auto">
                <a:xfrm>
                  <a:off x="2517" y="2432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4" name="Text Box 18"/>
            <p:cNvSpPr txBox="1">
              <a:spLocks noChangeArrowheads="1"/>
            </p:cNvSpPr>
            <p:nvPr/>
          </p:nvSpPr>
          <p:spPr bwMode="auto">
            <a:xfrm>
              <a:off x="476" y="3837"/>
              <a:ext cx="2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C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" name="Text Box 19"/>
            <p:cNvSpPr txBox="1">
              <a:spLocks noChangeArrowheads="1"/>
            </p:cNvSpPr>
            <p:nvPr/>
          </p:nvSpPr>
          <p:spPr bwMode="auto">
            <a:xfrm>
              <a:off x="554" y="2849"/>
              <a:ext cx="21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A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" name="Text Box 20"/>
            <p:cNvSpPr txBox="1">
              <a:spLocks noChangeArrowheads="1"/>
            </p:cNvSpPr>
            <p:nvPr/>
          </p:nvSpPr>
          <p:spPr bwMode="auto">
            <a:xfrm>
              <a:off x="1429" y="3837"/>
              <a:ext cx="2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B</a:t>
              </a: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up 35"/>
          <p:cNvGrpSpPr>
            <a:grpSpLocks/>
          </p:cNvGrpSpPr>
          <p:nvPr/>
        </p:nvGrpSpPr>
        <p:grpSpPr bwMode="auto">
          <a:xfrm>
            <a:off x="628596" y="4143381"/>
            <a:ext cx="8229684" cy="3405198"/>
            <a:chOff x="340" y="3158"/>
            <a:chExt cx="4445" cy="1836"/>
          </a:xfrm>
        </p:grpSpPr>
        <p:sp>
          <p:nvSpPr>
            <p:cNvPr id="18" name="Rectangle 26"/>
            <p:cNvSpPr>
              <a:spLocks noChangeArrowheads="1"/>
            </p:cNvSpPr>
            <p:nvPr/>
          </p:nvSpPr>
          <p:spPr bwMode="auto">
            <a:xfrm>
              <a:off x="1655" y="3385"/>
              <a:ext cx="3130" cy="1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3200" dirty="0">
                  <a:solidFill>
                    <a:srgbClr val="00CC00"/>
                  </a:solidFill>
                </a:rPr>
                <a:t>Центр окружности, описанной около тупоугольного треугольника,</a:t>
              </a:r>
            </a:p>
            <a:p>
              <a:r>
                <a:rPr lang="ru-RU" sz="3200" dirty="0">
                  <a:solidFill>
                    <a:srgbClr val="00CC00"/>
                  </a:solidFill>
                </a:rPr>
                <a:t>лежит вне треугольника.</a:t>
              </a:r>
            </a:p>
          </p:txBody>
        </p:sp>
        <p:grpSp>
          <p:nvGrpSpPr>
            <p:cNvPr id="19" name="Group 27"/>
            <p:cNvGrpSpPr>
              <a:grpSpLocks/>
            </p:cNvGrpSpPr>
            <p:nvPr/>
          </p:nvGrpSpPr>
          <p:grpSpPr bwMode="auto">
            <a:xfrm>
              <a:off x="340" y="3158"/>
              <a:ext cx="998" cy="953"/>
              <a:chOff x="3696" y="2568"/>
              <a:chExt cx="1361" cy="1225"/>
            </a:xfrm>
          </p:grpSpPr>
          <p:sp>
            <p:nvSpPr>
              <p:cNvPr id="20" name="Oval 28"/>
              <p:cNvSpPr>
                <a:spLocks noChangeArrowheads="1"/>
              </p:cNvSpPr>
              <p:nvPr/>
            </p:nvSpPr>
            <p:spPr bwMode="auto">
              <a:xfrm>
                <a:off x="3696" y="2568"/>
                <a:ext cx="1361" cy="1225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1" name="Group 29"/>
              <p:cNvGrpSpPr>
                <a:grpSpLocks/>
              </p:cNvGrpSpPr>
              <p:nvPr/>
            </p:nvGrpSpPr>
            <p:grpSpPr bwMode="auto">
              <a:xfrm>
                <a:off x="3742" y="2568"/>
                <a:ext cx="635" cy="907"/>
                <a:chOff x="3742" y="2568"/>
                <a:chExt cx="635" cy="907"/>
              </a:xfrm>
            </p:grpSpPr>
            <p:sp>
              <p:nvSpPr>
                <p:cNvPr id="23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42" y="2568"/>
                  <a:ext cx="635" cy="4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4" name="Group 31"/>
                <p:cNvGrpSpPr>
                  <a:grpSpLocks/>
                </p:cNvGrpSpPr>
                <p:nvPr/>
              </p:nvGrpSpPr>
              <p:grpSpPr bwMode="auto">
                <a:xfrm>
                  <a:off x="3742" y="2568"/>
                  <a:ext cx="635" cy="907"/>
                  <a:chOff x="3742" y="2568"/>
                  <a:chExt cx="635" cy="907"/>
                </a:xfrm>
              </p:grpSpPr>
              <p:sp>
                <p:nvSpPr>
                  <p:cNvPr id="25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3742" y="2976"/>
                    <a:ext cx="45" cy="49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6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87" y="2568"/>
                    <a:ext cx="590" cy="90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22" name="Oval 34"/>
              <p:cNvSpPr>
                <a:spLocks noChangeArrowheads="1"/>
              </p:cNvSpPr>
              <p:nvPr/>
            </p:nvSpPr>
            <p:spPr bwMode="auto">
              <a:xfrm>
                <a:off x="4377" y="3158"/>
                <a:ext cx="45" cy="4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7" name="Прямоугольник 26"/>
          <p:cNvSpPr/>
          <p:nvPr/>
        </p:nvSpPr>
        <p:spPr>
          <a:xfrm>
            <a:off x="2714612" y="2828836"/>
            <a:ext cx="60722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Задача: найти радиус окружности, описанной около прямоугольного</a:t>
            </a:r>
          </a:p>
          <a:p>
            <a:r>
              <a:rPr lang="ru-RU" sz="2000" dirty="0" smtClean="0"/>
              <a:t>треугольника, катеты которого равны 3 см и 4 см.</a:t>
            </a:r>
            <a:endParaRPr lang="ru-RU" sz="20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28926" y="3857628"/>
            <a:ext cx="39290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000000"/>
                </a:solidFill>
              </a:rPr>
              <a:t>R = ½ AB</a:t>
            </a:r>
            <a:endParaRPr lang="ru-RU" sz="4400" b="1" dirty="0">
              <a:solidFill>
                <a:srgbClr val="0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7488" y="1142984"/>
            <a:ext cx="62865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Если окружность описана около прямоугольного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треугольника,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то её центр – середина гипотенузы.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071671" y="428604"/>
            <a:ext cx="52149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3333FF"/>
                </a:solidFill>
              </a:rPr>
              <a:t>Важное свойство:</a:t>
            </a:r>
            <a:endParaRPr lang="ru-RU" sz="44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59671"/>
            <a:ext cx="76438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остроугольного треугольника центр описанной окружности лежит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внутри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у тупоугольного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вне треугольника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у прямоугольного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середине гипотенузы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08022011 4.pn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000240"/>
            <a:ext cx="1928826" cy="180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08022011 5.pn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857364"/>
            <a:ext cx="2071702" cy="195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08022011 6.pn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1785926"/>
            <a:ext cx="2071702" cy="202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7" y="3929066"/>
            <a:ext cx="1857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Остроугольный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3857628"/>
            <a:ext cx="16430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Тупоугольный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3857628"/>
            <a:ext cx="2500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92D050"/>
                </a:solidFill>
              </a:rPr>
              <a:t>Прямоугольный</a:t>
            </a:r>
            <a:endParaRPr lang="ru-RU" sz="32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" y="227962"/>
            <a:ext cx="81439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Радиус описанной окружности может быть найден по формулам: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Рисунок 28" descr="08022011 9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714488"/>
            <a:ext cx="1857388" cy="1098737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2928934"/>
            <a:ext cx="5652509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Где: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a,b,c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стороны треугольника,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α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угол, лежащий против стороны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S — площадь треугольника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1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0070C0"/>
                </a:solidFill>
              </a:rPr>
              <a:t>Заметим, около треугольника можно описать только одну окружность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5" y="2000240"/>
            <a:ext cx="2357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Следствие 1</a:t>
            </a:r>
            <a:endParaRPr lang="ru-RU" sz="2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857365"/>
            <a:ext cx="5072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Три серединных перпендикуляра сторон треугольника пересекаются в одной точке</a:t>
            </a:r>
            <a:endParaRPr lang="ru-RU" sz="24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1" y="3714752"/>
            <a:ext cx="250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Следствие 2</a:t>
            </a:r>
            <a:endParaRPr lang="ru-RU" sz="2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3500438"/>
            <a:ext cx="52149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Центр окружности, описанной около треугольника, - это точка пересечения серединных перпендикуляров его сторон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358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Центр описанной окружности равностороннего треугольника является точкой пересечения его биссектрис</a:t>
            </a:r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3" name="Picture 2" descr="C:\Users\Admin\Downloads\0005-006-Radius-okruzhnosti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50" y="2214563"/>
            <a:ext cx="34671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572008"/>
            <a:ext cx="7858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Задача</a:t>
            </a:r>
            <a:r>
              <a:rPr lang="ru-RU" sz="2800" b="1" dirty="0" smtClean="0"/>
              <a:t> </a:t>
            </a:r>
            <a:r>
              <a:rPr lang="ru-RU" sz="2800" dirty="0" smtClean="0"/>
              <a:t>№1 Катеты прямоугольного треугольника равны 6 см, 8 см.</a:t>
            </a:r>
          </a:p>
          <a:p>
            <a:r>
              <a:rPr lang="ru-RU" sz="2800" dirty="0" smtClean="0"/>
              <a:t>Найти радиус описанной окружности.</a:t>
            </a:r>
            <a:endParaRPr lang="ru-RU" sz="2800" dirty="0"/>
          </a:p>
        </p:txBody>
      </p:sp>
      <p:pic>
        <p:nvPicPr>
          <p:cNvPr id="3" name="Рисунок 2" descr="hello_html_m588ee5b8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714356"/>
            <a:ext cx="4237345" cy="400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642918"/>
            <a:ext cx="78581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Задача №2</a:t>
            </a:r>
          </a:p>
          <a:p>
            <a:r>
              <a:rPr lang="ru-RU" sz="2400" dirty="0" smtClean="0"/>
              <a:t>Около </a:t>
            </a:r>
            <a:r>
              <a:rPr lang="ru-RU" sz="2400" dirty="0" smtClean="0"/>
              <a:t>равнобедренного треугольника с основанием AC и углом при основании 75˚ описана окружность с центром O. </a:t>
            </a:r>
          </a:p>
          <a:p>
            <a:r>
              <a:rPr lang="ru-RU" sz="2400" dirty="0" smtClean="0"/>
              <a:t>Найдите ее радиус, если площадь треугольника BOC равна 16.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08022011 11.JPG">
            <a:hlinkClick r:id="rId2" tooltip="&quot;08022011 11.JPG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0412" y="2643182"/>
            <a:ext cx="4129108" cy="37862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4634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Задача №3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785794"/>
            <a:ext cx="6572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Треугольник BMP с углом B, равным 45˚, вписан в окружность радиуса 6.</a:t>
            </a:r>
          </a:p>
          <a:p>
            <a:r>
              <a:rPr lang="ru-RU" sz="2400" dirty="0" smtClean="0"/>
              <a:t>Найдите</a:t>
            </a:r>
            <a:r>
              <a:rPr lang="ru-RU" sz="2400" b="1" dirty="0" smtClean="0"/>
              <a:t> </a:t>
            </a:r>
            <a:r>
              <a:rPr lang="ru-RU" sz="2400" dirty="0" smtClean="0"/>
              <a:t>длину медианы BK, если BK пересекает окружность в точке C и CK = 3.</a:t>
            </a:r>
            <a:endParaRPr lang="ru-RU" sz="2400" dirty="0"/>
          </a:p>
        </p:txBody>
      </p:sp>
      <p:pic>
        <p:nvPicPr>
          <p:cNvPr id="4" name="Рисунок 3" descr="08022011 12.JPG">
            <a:hlinkClick r:id="rId2" tooltip="&quot;08022011 12.JPG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643182"/>
            <a:ext cx="4181494" cy="385765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</TotalTime>
  <Words>345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Описанная окружность около треугольника.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Описанная окружность около треугольника.</dc:title>
  <dc:creator>Админ</dc:creator>
  <cp:lastModifiedBy>Админ</cp:lastModifiedBy>
  <cp:revision>6</cp:revision>
  <dcterms:created xsi:type="dcterms:W3CDTF">2017-09-21T16:11:19Z</dcterms:created>
  <dcterms:modified xsi:type="dcterms:W3CDTF">2017-09-23T15:34:32Z</dcterms:modified>
</cp:coreProperties>
</file>